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268" r:id="rId4"/>
    <p:sldId id="292" r:id="rId5"/>
    <p:sldId id="293" r:id="rId6"/>
    <p:sldId id="294" r:id="rId7"/>
    <p:sldId id="295" r:id="rId8"/>
    <p:sldId id="300" r:id="rId9"/>
    <p:sldId id="285" r:id="rId10"/>
    <p:sldId id="299" r:id="rId11"/>
    <p:sldId id="284" r:id="rId12"/>
    <p:sldId id="286" r:id="rId13"/>
    <p:sldId id="290" r:id="rId14"/>
    <p:sldId id="291" r:id="rId15"/>
    <p:sldId id="296" r:id="rId16"/>
    <p:sldId id="298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04"/>
    <p:restoredTop sz="94718"/>
  </p:normalViewPr>
  <p:slideViewPr>
    <p:cSldViewPr>
      <p:cViewPr varScale="1">
        <p:scale>
          <a:sx n="68" d="100"/>
          <a:sy n="68" d="100"/>
        </p:scale>
        <p:origin x="-114" y="-3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A38AD-524A-4622-AE44-C14ED6D21EA8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329FD-F8F0-4AD8-BCA7-C0B0C4BE1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91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1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8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32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65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9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4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2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67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0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95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35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>
            <a:lvl1pPr>
              <a:defRPr sz="1400"/>
            </a:lvl1pPr>
          </a:lstStyle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4766310"/>
            <a:ext cx="1219200" cy="274320"/>
          </a:xfrm>
        </p:spPr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736056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786188"/>
            <a:ext cx="7315200" cy="5143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4361127" y="2401464"/>
            <a:ext cx="438912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2017 SDK Bridge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81000" y="4800600"/>
            <a:ext cx="2286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06342"/>
            <a:ext cx="2057400" cy="33141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28704" y="4718417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© 2017 SDK Bridge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</p:spPr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5" y="971550"/>
            <a:ext cx="4041775" cy="51435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3"/>
            <a:ext cx="2514600" cy="3632597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93169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75642"/>
            <a:ext cx="182880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BE5F888-0B64-4A9C-8D7F-2547B59AD911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© 2015 SDK Bridge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Swagger and OAS?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889401" y="895350"/>
            <a:ext cx="6324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Learn Swagger and the Open </a:t>
            </a:r>
            <a:r>
              <a:rPr lang="en-US" sz="2800" smtClean="0">
                <a:solidFill>
                  <a:schemeClr val="accent1"/>
                </a:solidFill>
                <a:latin typeface="Arial Black" panose="020B0A04020102020204" pitchFamily="34" charset="0"/>
              </a:rPr>
              <a:t>API Specification</a:t>
            </a:r>
            <a:endParaRPr lang="en-US" sz="28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476751"/>
            <a:ext cx="3302802" cy="5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API Definition File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describes all the things you can do with an API</a:t>
            </a:r>
          </a:p>
          <a:p>
            <a:r>
              <a:rPr lang="en-US" dirty="0" smtClean="0"/>
              <a:t>Lists every request you can make</a:t>
            </a:r>
          </a:p>
          <a:p>
            <a:r>
              <a:rPr lang="en-US" dirty="0" smtClean="0"/>
              <a:t>Tells you how to make that request</a:t>
            </a:r>
          </a:p>
          <a:p>
            <a:r>
              <a:rPr lang="en-US" dirty="0" smtClean="0"/>
              <a:t>Tells you what the response will look like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389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Create an API Definition?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you design the API before implementing it</a:t>
            </a:r>
          </a:p>
          <a:p>
            <a:r>
              <a:rPr lang="en-US" dirty="0" smtClean="0"/>
              <a:t>Helps with automated </a:t>
            </a:r>
            <a:r>
              <a:rPr lang="en-US" dirty="0" smtClean="0"/>
              <a:t>testing</a:t>
            </a:r>
          </a:p>
          <a:p>
            <a:r>
              <a:rPr lang="en-US" dirty="0" smtClean="0"/>
              <a:t>Automatically create code in several languages</a:t>
            </a:r>
            <a:endParaRPr lang="en-US" dirty="0" smtClean="0"/>
          </a:p>
          <a:p>
            <a:r>
              <a:rPr lang="en-US" dirty="0" smtClean="0"/>
              <a:t>Can be used to automatically generate documentation</a:t>
            </a:r>
          </a:p>
          <a:p>
            <a:pPr lvl="1"/>
            <a:r>
              <a:rPr lang="en-US" dirty="0" smtClean="0"/>
              <a:t>Documentation can be interactive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288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Historically, Swagger was a specification for how to create an API definition file</a:t>
            </a:r>
          </a:p>
          <a:p>
            <a:r>
              <a:rPr lang="en-US" dirty="0" smtClean="0"/>
              <a:t>After a new version (</a:t>
            </a:r>
            <a:r>
              <a:rPr lang="en-US" smtClean="0"/>
              <a:t>Swagger </a:t>
            </a:r>
            <a:r>
              <a:rPr lang="en-US" smtClean="0"/>
              <a:t>2.0), </a:t>
            </a:r>
            <a:r>
              <a:rPr lang="en-US" dirty="0" smtClean="0"/>
              <a:t>the specification became the Open API Specification (OAS)</a:t>
            </a:r>
          </a:p>
          <a:p>
            <a:r>
              <a:rPr lang="en-US" dirty="0" smtClean="0"/>
              <a:t>Swagger is now a collection of tools that use the Open API Specification</a:t>
            </a:r>
          </a:p>
          <a:p>
            <a:r>
              <a:rPr lang="en-US" dirty="0" smtClean="0"/>
              <a:t>Many people still refer to OAS as “Swagger”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44" y="98914"/>
            <a:ext cx="3283836" cy="81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417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API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90950"/>
          </a:xfrm>
        </p:spPr>
        <p:txBody>
          <a:bodyPr>
            <a:normAutofit/>
          </a:bodyPr>
          <a:lstStyle/>
          <a:p>
            <a:r>
              <a:rPr lang="en-US" dirty="0"/>
              <a:t>The Open API Initiative (OAI) </a:t>
            </a:r>
            <a:r>
              <a:rPr lang="en-US" dirty="0" smtClean="0"/>
              <a:t>is an organization created </a:t>
            </a:r>
            <a:r>
              <a:rPr lang="en-US" dirty="0"/>
              <a:t>by a consortium </a:t>
            </a:r>
            <a:r>
              <a:rPr lang="en-US" dirty="0" smtClean="0"/>
              <a:t>of industry experts</a:t>
            </a:r>
          </a:p>
          <a:p>
            <a:r>
              <a:rPr lang="en-US" dirty="0"/>
              <a:t>F</a:t>
            </a:r>
            <a:r>
              <a:rPr lang="en-US" dirty="0" smtClean="0"/>
              <a:t>ocused </a:t>
            </a:r>
            <a:r>
              <a:rPr lang="en-US" dirty="0"/>
              <a:t>on creating, </a:t>
            </a:r>
            <a:r>
              <a:rPr lang="en-US" dirty="0" smtClean="0"/>
              <a:t>evolving, </a:t>
            </a:r>
            <a:r>
              <a:rPr lang="en-US" dirty="0"/>
              <a:t>and promoting a vendor neutral description format. </a:t>
            </a:r>
            <a:endParaRPr lang="en-US" dirty="0" smtClean="0"/>
          </a:p>
          <a:p>
            <a:r>
              <a:rPr lang="en-US" dirty="0" smtClean="0"/>
              <a:t>It is in charge of the Open API Specification, but not in charge of any tools that use it</a:t>
            </a:r>
          </a:p>
          <a:p>
            <a:pPr marL="461963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7150"/>
            <a:ext cx="2849911" cy="75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9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Swagger Tools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Swagger provides several tools:</a:t>
            </a:r>
          </a:p>
          <a:p>
            <a:r>
              <a:rPr lang="en-US" dirty="0" smtClean="0"/>
              <a:t>Swagger Editor: Helps you write OAS files</a:t>
            </a:r>
          </a:p>
          <a:p>
            <a:r>
              <a:rPr lang="en-US" dirty="0" smtClean="0"/>
              <a:t>Swagger </a:t>
            </a:r>
            <a:r>
              <a:rPr lang="en-US" dirty="0" err="1" smtClean="0"/>
              <a:t>CodeGen</a:t>
            </a:r>
            <a:r>
              <a:rPr lang="en-US" dirty="0" smtClean="0"/>
              <a:t>: Generates code in popular languages for using your API</a:t>
            </a:r>
          </a:p>
          <a:p>
            <a:r>
              <a:rPr lang="en-US" dirty="0" smtClean="0"/>
              <a:t>Swagger UI: Generates documentation from OAS files</a:t>
            </a:r>
          </a:p>
          <a:p>
            <a:r>
              <a:rPr lang="en-US" dirty="0" err="1" smtClean="0"/>
              <a:t>SwaggerHub</a:t>
            </a:r>
            <a:r>
              <a:rPr lang="en-US" dirty="0" smtClean="0"/>
              <a:t>: Hosted platform for designing and documenting APIs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79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Documentation example placeholder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petstore.swagger.io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969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Course Overview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API Definition</a:t>
            </a:r>
          </a:p>
          <a:p>
            <a:r>
              <a:rPr lang="en-US" dirty="0" smtClean="0"/>
              <a:t>YAML</a:t>
            </a:r>
          </a:p>
          <a:p>
            <a:r>
              <a:rPr lang="en-US" dirty="0" smtClean="0"/>
              <a:t>Open API Specification</a:t>
            </a:r>
          </a:p>
          <a:p>
            <a:r>
              <a:rPr lang="en-US" dirty="0" smtClean="0"/>
              <a:t>Creating Documentation</a:t>
            </a:r>
          </a:p>
          <a:p>
            <a:r>
              <a:rPr lang="en-US" dirty="0" smtClean="0"/>
              <a:t>Using Swagger</a:t>
            </a:r>
          </a:p>
          <a:p>
            <a:r>
              <a:rPr lang="en-US" dirty="0" smtClean="0"/>
              <a:t>Using JSON</a:t>
            </a:r>
          </a:p>
          <a:p>
            <a:r>
              <a:rPr lang="en-US" dirty="0" smtClean="0"/>
              <a:t>Alternatives to Swagger and </a:t>
            </a:r>
            <a:r>
              <a:rPr lang="en-US" smtClean="0"/>
              <a:t>Open API Specification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5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Covers</a:t>
            </a:r>
          </a:p>
          <a:p>
            <a:pPr lvl="1"/>
            <a:r>
              <a:rPr lang="en-US" sz="2500" dirty="0" smtClean="0"/>
              <a:t>API Definitions</a:t>
            </a:r>
          </a:p>
          <a:p>
            <a:pPr lvl="1"/>
            <a:r>
              <a:rPr lang="en-US" sz="2500" dirty="0" smtClean="0"/>
              <a:t>What is a REST API?</a:t>
            </a:r>
          </a:p>
          <a:p>
            <a:pPr lvl="1"/>
            <a:r>
              <a:rPr lang="en-US" sz="2500" dirty="0" smtClean="0"/>
              <a:t>Prerequisites</a:t>
            </a:r>
          </a:p>
          <a:p>
            <a:pPr lvl="1"/>
            <a:r>
              <a:rPr lang="en-US" sz="2500" dirty="0" smtClean="0"/>
              <a:t>Swagger</a:t>
            </a:r>
          </a:p>
          <a:p>
            <a:pPr lvl="1"/>
            <a:r>
              <a:rPr lang="en-US" sz="2500" dirty="0" smtClean="0"/>
              <a:t>The Open API Initiative</a:t>
            </a:r>
          </a:p>
          <a:p>
            <a:pPr lvl="1"/>
            <a:r>
              <a:rPr lang="en-US" sz="2500" dirty="0" smtClean="0"/>
              <a:t>Course Overview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3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API Definition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66950"/>
            <a:ext cx="8229600" cy="2350770"/>
          </a:xfrm>
        </p:spPr>
        <p:txBody>
          <a:bodyPr>
            <a:normAutofit/>
          </a:bodyPr>
          <a:lstStyle/>
          <a:p>
            <a:r>
              <a:rPr lang="en-US" dirty="0" smtClean="0"/>
              <a:t>Swagger and the Open API Specification are ways to define an API</a:t>
            </a:r>
          </a:p>
          <a:p>
            <a:r>
              <a:rPr lang="en-US" dirty="0" smtClean="0"/>
              <a:t>What is an API?</a:t>
            </a:r>
          </a:p>
          <a:p>
            <a:r>
              <a:rPr lang="en-US" dirty="0" smtClean="0"/>
              <a:t>What can you do with an API definition?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296235"/>
            <a:ext cx="2849911" cy="756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76350"/>
            <a:ext cx="3283836" cy="81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428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APIs?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dirty="0" smtClean="0"/>
              <a:t>pplication </a:t>
            </a:r>
            <a:r>
              <a:rPr lang="en-US" b="1" dirty="0" smtClean="0"/>
              <a:t>P</a:t>
            </a:r>
            <a:r>
              <a:rPr lang="en-US" dirty="0" smtClean="0"/>
              <a:t>rogramming </a:t>
            </a:r>
            <a:r>
              <a:rPr lang="en-US" b="1" dirty="0" smtClean="0"/>
              <a:t>I</a:t>
            </a:r>
            <a:r>
              <a:rPr lang="en-US" dirty="0" smtClean="0"/>
              <a:t>nterface</a:t>
            </a:r>
          </a:p>
          <a:p>
            <a:r>
              <a:rPr lang="en-US" dirty="0" smtClean="0"/>
              <a:t>It defines how two pieces of software talk to each other</a:t>
            </a:r>
          </a:p>
          <a:p>
            <a:r>
              <a:rPr lang="en-US" dirty="0" smtClean="0"/>
              <a:t>For this course, we are talking about Web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43200" y="1803751"/>
            <a:ext cx="3429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58106" y="1442032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API request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43200" y="2146651"/>
            <a:ext cx="3429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58111" y="24003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API response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34200" y="1192459"/>
            <a:ext cx="1447800" cy="190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81800" y="3200400"/>
            <a:ext cx="22461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Creative Commons Attribution 3.0</a:t>
            </a:r>
            <a:r>
              <a:rPr lang="en-US" sz="1050" dirty="0" smtClean="0"/>
              <a:t>.</a:t>
            </a:r>
          </a:p>
          <a:p>
            <a:r>
              <a:rPr lang="en-US" sz="1050" dirty="0" smtClean="0"/>
              <a:t>openclipart.org</a:t>
            </a:r>
            <a:endParaRPr lang="en-US" sz="105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6165"/>
            <a:ext cx="1233530" cy="126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04800" y="2789220"/>
            <a:ext cx="22461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Creative Commons Attribution 3.0</a:t>
            </a:r>
            <a:r>
              <a:rPr lang="en-US" sz="1050" dirty="0" smtClean="0"/>
              <a:t>.</a:t>
            </a:r>
          </a:p>
          <a:p>
            <a:r>
              <a:rPr lang="en-US" sz="1050" dirty="0" smtClean="0"/>
              <a:t>webdesignhot.com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502456" y="3714750"/>
            <a:ext cx="4871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API definition describes: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hat requests are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the response looks like for each request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1027" y="3255240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a full web page </a:t>
            </a:r>
            <a:r>
              <a:rPr lang="en-US" dirty="0" smtClean="0">
                <a:latin typeface="Times New Roman"/>
                <a:cs typeface="Times New Roman"/>
              </a:rPr>
              <a:t>─</a:t>
            </a:r>
            <a:r>
              <a:rPr lang="en-US" dirty="0" smtClean="0"/>
              <a:t> just the data!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8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3" grpId="0"/>
      <p:bldP spid="10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1428750"/>
          </a:xfrm>
        </p:spPr>
        <p:txBody>
          <a:bodyPr>
            <a:normAutofit/>
          </a:bodyPr>
          <a:lstStyle/>
          <a:p>
            <a:r>
              <a:rPr lang="en-US" dirty="0" smtClean="0"/>
              <a:t>Swagger and the Open API Specification are designed for REST APIs</a:t>
            </a:r>
          </a:p>
          <a:p>
            <a:r>
              <a:rPr lang="en-US" dirty="0" smtClean="0"/>
              <a:t>REST is a type of web API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0599" y="2343150"/>
            <a:ext cx="412003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 smtClean="0"/>
              <a:t>RE</a:t>
            </a:r>
            <a:r>
              <a:rPr lang="en-US" sz="4000" dirty="0" err="1" smtClean="0"/>
              <a:t>presentational</a:t>
            </a:r>
            <a:endParaRPr lang="en-US" sz="4000" dirty="0" smtClean="0"/>
          </a:p>
          <a:p>
            <a:r>
              <a:rPr lang="en-US" sz="4000" b="1" dirty="0" smtClean="0"/>
              <a:t>S</a:t>
            </a:r>
            <a:r>
              <a:rPr lang="en-US" sz="4000" dirty="0" smtClean="0"/>
              <a:t>tate </a:t>
            </a:r>
          </a:p>
          <a:p>
            <a:r>
              <a:rPr lang="en-US" sz="4000" b="1" dirty="0" smtClean="0"/>
              <a:t>T</a:t>
            </a:r>
            <a:r>
              <a:rPr lang="en-US" sz="4000" dirty="0" smtClean="0"/>
              <a:t>ransfer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990598" y="2343150"/>
            <a:ext cx="89639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RE</a:t>
            </a:r>
            <a:endParaRPr lang="en-US" sz="4000" dirty="0" smtClean="0"/>
          </a:p>
          <a:p>
            <a:r>
              <a:rPr lang="en-US" sz="4000" b="1" dirty="0" smtClean="0"/>
              <a:t>S</a:t>
            </a:r>
            <a:endParaRPr lang="en-US" sz="4000" dirty="0" smtClean="0"/>
          </a:p>
          <a:p>
            <a:r>
              <a:rPr lang="en-US" sz="4000" b="1" dirty="0" smtClean="0"/>
              <a:t>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467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>
            <a:off x="4724400" y="895206"/>
            <a:ext cx="1752600" cy="999530"/>
          </a:xfrm>
          <a:prstGeom prst="wedgeRoundRectCallout">
            <a:avLst>
              <a:gd name="adj1" fmla="val -60924"/>
              <a:gd name="adj2" fmla="val 7646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Requests and Responses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43200" y="2389983"/>
            <a:ext cx="3429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58106" y="2028264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API request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43200" y="2732883"/>
            <a:ext cx="3429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58111" y="298653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API response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34200" y="1778691"/>
            <a:ext cx="1447800" cy="190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82397"/>
            <a:ext cx="1233530" cy="126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14946" y="933306"/>
            <a:ext cx="157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Please send me the state of my feed</a:t>
            </a:r>
            <a:endParaRPr lang="en-US" dirty="0"/>
          </a:p>
        </p:txBody>
      </p:sp>
      <p:sp>
        <p:nvSpPr>
          <p:cNvPr id="16" name="Rounded Rectangular Callout 15"/>
          <p:cNvSpPr/>
          <p:nvPr/>
        </p:nvSpPr>
        <p:spPr>
          <a:xfrm rot="10800000">
            <a:off x="4343400" y="3615898"/>
            <a:ext cx="2783162" cy="999530"/>
          </a:xfrm>
          <a:prstGeom prst="wedgeRoundRectCallout">
            <a:avLst>
              <a:gd name="adj1" fmla="val 44196"/>
              <a:gd name="adj2" fmla="val 7838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43400" y="3638550"/>
            <a:ext cx="292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am </a:t>
            </a:r>
            <a:r>
              <a:rPr lang="en-US" i="1" dirty="0" smtClean="0"/>
              <a:t>transferring</a:t>
            </a:r>
            <a:r>
              <a:rPr lang="en-US" dirty="0" smtClean="0"/>
              <a:t> to you some data that </a:t>
            </a:r>
            <a:r>
              <a:rPr lang="en-US" i="1" dirty="0" smtClean="0"/>
              <a:t>represents</a:t>
            </a:r>
            <a:r>
              <a:rPr lang="en-US" dirty="0" smtClean="0"/>
              <a:t> the </a:t>
            </a:r>
            <a:r>
              <a:rPr lang="en-US" i="1" dirty="0" smtClean="0"/>
              <a:t>state</a:t>
            </a:r>
            <a:r>
              <a:rPr lang="en-US" dirty="0" smtClean="0"/>
              <a:t> of your feed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6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7" grpId="0"/>
      <p:bldP spid="3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229600" cy="740664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>
              <a:defRPr/>
            </a:pPr>
            <a:r>
              <a:rPr lang="en-US" dirty="0" smtClean="0"/>
              <a:t>How many public APIs are there?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594" b="8994"/>
          <a:stretch/>
        </p:blipFill>
        <p:spPr>
          <a:xfrm>
            <a:off x="1219200" y="971550"/>
            <a:ext cx="6324600" cy="376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1160" b="90338"/>
          <a:stretch/>
        </p:blipFill>
        <p:spPr>
          <a:xfrm>
            <a:off x="228600" y="976614"/>
            <a:ext cx="1769900" cy="6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3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Prerequisites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how REST </a:t>
            </a:r>
            <a:r>
              <a:rPr lang="en-US" dirty="0" smtClean="0"/>
              <a:t>APIs work</a:t>
            </a:r>
            <a:endParaRPr lang="en-US" dirty="0" smtClean="0"/>
          </a:p>
          <a:p>
            <a:pPr lvl="1"/>
            <a:r>
              <a:rPr lang="en-US" dirty="0" smtClean="0"/>
              <a:t>Check out my REST API </a:t>
            </a:r>
            <a:r>
              <a:rPr lang="en-US" dirty="0" smtClean="0"/>
              <a:t>course</a:t>
            </a:r>
          </a:p>
          <a:p>
            <a:r>
              <a:rPr lang="en-US" dirty="0" smtClean="0"/>
              <a:t>Read JSON</a:t>
            </a:r>
            <a:endParaRPr lang="en-US" dirty="0"/>
          </a:p>
          <a:p>
            <a:pPr lvl="1"/>
            <a:r>
              <a:rPr lang="en-US" dirty="0"/>
              <a:t>Check out my </a:t>
            </a:r>
            <a:r>
              <a:rPr lang="en-US" dirty="0" smtClean="0"/>
              <a:t>JSON/XML course</a:t>
            </a:r>
            <a:endParaRPr lang="en-US" dirty="0" smtClean="0"/>
          </a:p>
          <a:p>
            <a:r>
              <a:rPr lang="en-US" dirty="0"/>
              <a:t>Simple text editor</a:t>
            </a:r>
          </a:p>
          <a:p>
            <a:r>
              <a:rPr lang="en-US" dirty="0" smtClean="0"/>
              <a:t>Modern browser and internet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33914</TotalTime>
  <Words>489</Words>
  <Application>Microsoft Office PowerPoint</Application>
  <PresentationFormat>On-screen Show (16:9)</PresentationFormat>
  <Paragraphs>119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Origin</vt:lpstr>
      <vt:lpstr>Introduction</vt:lpstr>
      <vt:lpstr>Introduction</vt:lpstr>
      <vt:lpstr>API Definition</vt:lpstr>
      <vt:lpstr>What are APIs?</vt:lpstr>
      <vt:lpstr>Web APIs</vt:lpstr>
      <vt:lpstr>REST</vt:lpstr>
      <vt:lpstr>REST Requests and Responses</vt:lpstr>
      <vt:lpstr>How many public APIs are there?</vt:lpstr>
      <vt:lpstr>Prerequisites</vt:lpstr>
      <vt:lpstr>API Definition File</vt:lpstr>
      <vt:lpstr>Why Create an API Definition?</vt:lpstr>
      <vt:lpstr>Swagger</vt:lpstr>
      <vt:lpstr>Open API Initiative</vt:lpstr>
      <vt:lpstr>Swagger Tools</vt:lpstr>
      <vt:lpstr>Documentation example placeholder</vt:lpstr>
      <vt:lpstr>Course Overview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Introdution</dc:title>
  <dc:creator>Peter Gruenbaum</dc:creator>
  <cp:lastModifiedBy>Peter Gruenbaum</cp:lastModifiedBy>
  <cp:revision>184</cp:revision>
  <dcterms:created xsi:type="dcterms:W3CDTF">2014-12-23T16:50:33Z</dcterms:created>
  <dcterms:modified xsi:type="dcterms:W3CDTF">2017-08-05T16:10:53Z</dcterms:modified>
</cp:coreProperties>
</file>